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840" r:id="rId2"/>
  </p:sldMasterIdLst>
  <p:notesMasterIdLst>
    <p:notesMasterId r:id="rId13"/>
  </p:notesMasterIdLst>
  <p:sldIdLst>
    <p:sldId id="256" r:id="rId3"/>
    <p:sldId id="257" r:id="rId4"/>
    <p:sldId id="258" r:id="rId5"/>
    <p:sldId id="259" r:id="rId6"/>
    <p:sldId id="260" r:id="rId7"/>
    <p:sldId id="261" r:id="rId8"/>
    <p:sldId id="264" r:id="rId9"/>
    <p:sldId id="262" r:id="rId10"/>
    <p:sldId id="263" r:id="rId11"/>
    <p:sldId id="265" r:id="rId12"/>
  </p:sldIdLst>
  <p:sldSz cx="9144000" cy="5143500" type="screen16x9"/>
  <p:notesSz cx="6858000" cy="9144000"/>
  <p:embeddedFontLst>
    <p:embeddedFont>
      <p:font typeface="Calisto MT" panose="02040603050505030304" pitchFamily="18" charset="0"/>
      <p:regular r:id="rId14"/>
      <p:bold r:id="rId15"/>
      <p:italic r:id="rId16"/>
      <p:boldItalic r:id="rId17"/>
    </p:embeddedFont>
    <p:embeddedFont>
      <p:font typeface="Wingdings 2" panose="05020102010507070707" pitchFamily="18" charset="2"/>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5738" autoAdjust="0"/>
  </p:normalViewPr>
  <p:slideViewPr>
    <p:cSldViewPr snapToGrid="0">
      <p:cViewPr varScale="1">
        <p:scale>
          <a:sx n="96" d="100"/>
          <a:sy n="96" d="100"/>
        </p:scale>
        <p:origin x="199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board members of </a:t>
            </a:r>
            <a:r>
              <a:rPr lang="en-GB" dirty="0">
                <a:solidFill>
                  <a:schemeClr val="dk1"/>
                </a:solidFill>
              </a:rPr>
              <a:t>Christian Volunteer Services, our firm was hired to complete an in depth analysis of your existing IT infrastructure and to review the plans laid out for your proposed solution. I am Idil and I am going to be your presenter for the day.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Thank you for listening.</a:t>
            </a:r>
          </a:p>
        </p:txBody>
      </p:sp>
    </p:spTree>
    <p:extLst>
      <p:ext uri="{BB962C8B-B14F-4D97-AF65-F5344CB8AC3E}">
        <p14:creationId xmlns:p14="http://schemas.microsoft.com/office/powerpoint/2010/main" val="49957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93dde6d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93dde6d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Strengths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CVS has a long history and is well-established, providing stability and trust. They have a large network of members and employees, which can aid in broadening support and resources. They have diverse income sources, including donations, legacy income, and sales from charity shops. They have strong focus on social services, contributing positively to the community. They provide Competitive pay, bonuses, and good working conditions that help retain staff.</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Weaknesses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The reliance on outdated and insecure systems increases risks of data breaches and inefficiencies. Higher capital expenditures compared to operational expenditures, leading to increased financial strain. Significant expenses associated with software licensing and support. Frequent system downtimes and slow performance hinder productivity. Disparate software solutions used across the organization, leading to management challenges and inefficiencies. : A need for more skilled IT personnel to manage and innovate within the existing infrastructure.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Opportunities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Adopting cloud technologies can modernize the IT infrastructure and improve scalability and flexibility. Implementing a robust e-commerce platform to enhance sales from donated items. Leveraging social media and web services to increase engagement and donations. Using automation to streamline operations and reduce manual workload.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Threats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dirty="0">
                <a:effectLst/>
                <a:latin typeface="Aptos" panose="020B0004020202020204" pitchFamily="34" charset="0"/>
                <a:ea typeface="Aptos" panose="020B0004020202020204" pitchFamily="34" charset="0"/>
                <a:cs typeface="Arial" panose="020B0604020202020204" pitchFamily="34" charset="0"/>
              </a:rPr>
              <a:t>Increased risk of cyber attacks due to outdated systems and fragmented security measures. Potential resistance from staff regarding the adoption of new technologies and processes. Financial limitations may restrict the ability to invest in new technologies. Challenges in meeting regulatory and compliance requirements due to outdated systems and processes.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b="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93dde6df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93dde6df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Strengths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Transitioning to cloud-based solutions like Azure Virtual Machines and Kubernetes services updates CVS's outdated systems, enhancing overall IT efficiency and reliability. The 3-year cost of £1.5 million for the entire infrastructure represents a manageable operational expense, allowing for better financial planning and management. Cloud-based solutions and containerization with SQL Server Containers offer scalable resources that adjust based on demand, providing flexibility for future growth. Using Microsoft Dynamics 365 suite and other integrated tools ensures seamless data flow and operational efficiency across CRM, HRM, finance, and more. Advanced security measures and tools like Microsoft Defender for Endpoint, Azure Active Directory, and Azure Security </a:t>
            </a:r>
            <a:r>
              <a:rPr lang="en-GB" sz="1800" dirty="0" err="1">
                <a:effectLst/>
                <a:latin typeface="Aptos" panose="020B0004020202020204" pitchFamily="34" charset="0"/>
                <a:ea typeface="Aptos" panose="020B0004020202020204" pitchFamily="34" charset="0"/>
                <a:cs typeface="Arial" panose="020B0604020202020204" pitchFamily="34" charset="0"/>
              </a:rPr>
              <a:t>Center</a:t>
            </a:r>
            <a:r>
              <a:rPr lang="en-GB" sz="1800" dirty="0">
                <a:effectLst/>
                <a:latin typeface="Aptos" panose="020B0004020202020204" pitchFamily="34" charset="0"/>
                <a:ea typeface="Aptos" panose="020B0004020202020204" pitchFamily="34" charset="0"/>
                <a:cs typeface="Arial" panose="020B0604020202020204" pitchFamily="34" charset="0"/>
              </a:rPr>
              <a:t> improve data protection and compliance. Tools like Microsoft 365 Office, Teams, and SharePoint facilitate better communication, collaboration, and productivity among staff. Automating business processes with cloud solutions and container orchestration (Kubernetes) reduces manual workload and errors. Implementing robust business continuity and disaster recovery solutions ensures minimal disruption and quick recovery from potential disasters. Using a document management system like Microsoft SharePoint improves document organization, access, and collaboration. Advanced tools for network and hardware management enhance infrastructure reliability and performance.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Weaknesses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While long-term costs may decrease, initial transition expenses, including training and system migration, could be significant. Employees accustomed to legacy systems may resist the transition to new technologies, impacting adoption rates. Implementing new technologies such as AKS and SQL Server containers requires staff training, which might temporarily reduce productivity. Cloud-based operations rely heavily on stable internet connections; any disruptions could affect accessibility and productivity. Integrating existing legacy systems with new cloud-based solutions may present technical challenges and require additional resources.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Opportunities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Utilizing Microsoft Power BI for analytics and reporting can provide deeper insights into operations, aiding strategic decision-making. Implementing Shopify Plus can expand CVS's e-commerce presence, increasing online sales and donations. Leveraging social media management tools like Hootsuite can help CVS reach a wider audience and improve engagement. Modern CRM and communication tools can enhance relationships with donors and volunteers, leading to increased support. Automation of routine tasks can streamline operations, reduce errors, and free up staff for higher-value activities. Modern systems can help ensure compliance with data protection regulations, reducing the risk of legal issues. Enhanced disaster recovery plans ensure continuity of operations and protect against data loss. Improved document management processes enhance efficiency and reduce risks associated with document handling. Optimized network management improves overall performance and reduces downtime. Providing training for new technologies will make employees more skilled and adaptable, improving overall organizational performance.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Threats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Despite advanced security measures, the shift to cloud-based systems can expose CVS to new cybersecurity threats. Ongoing operational expenses and unexpected costs associated with cloud services might strain the budget. Heavy reliance on specific technology providers (e.g., Microsoft) could pose risks if there are changes in service terms or disruptions. Handling sensitive data in the cloud requires stringent compliance with privacy regulations, which can be challenging to manage. Keeping up with the fast pace of technological advancements requires continuous learning and adaptation. Adding new systems increases the complexity of IT management and requires additional resources for effective administration.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dirty="0">
                <a:effectLst/>
                <a:latin typeface="Aptos" panose="020B0004020202020204" pitchFamily="34" charset="0"/>
                <a:ea typeface="Aptos" panose="020B0004020202020204" pitchFamily="34" charset="0"/>
                <a:cs typeface="Arial" panose="020B0604020202020204" pitchFamily="34" charset="0"/>
              </a:rPr>
              <a:t>I should also state that Microsoft offers many educational services for free, and taking care of the resistance to change from staff can be provided with some incentives that go hand in hand with these learning platforms. </a:t>
            </a:r>
            <a:r>
              <a:rPr lang="en-GB" sz="1800" dirty="0" err="1">
                <a:effectLst/>
                <a:latin typeface="Aptos" panose="020B0004020202020204" pitchFamily="34" charset="0"/>
                <a:ea typeface="Aptos" panose="020B0004020202020204" pitchFamily="34" charset="0"/>
                <a:cs typeface="Arial" panose="020B0604020202020204" pitchFamily="34" charset="0"/>
              </a:rPr>
              <a:t>Personel</a:t>
            </a:r>
            <a:r>
              <a:rPr lang="en-GB" sz="1800" dirty="0">
                <a:effectLst/>
                <a:latin typeface="Aptos" panose="020B0004020202020204" pitchFamily="34" charset="0"/>
                <a:ea typeface="Aptos" panose="020B0004020202020204" pitchFamily="34" charset="0"/>
                <a:cs typeface="Arial" panose="020B0604020202020204" pitchFamily="34" charset="0"/>
              </a:rPr>
              <a:t> can be incentivised with a raise if they complete certain points in their education.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93dde6dff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93dde6dff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Software as a Service applications are subscription-based, they reduce the need for physical hardware, and ensure that the software is always up-to-date. Platform as a Service applications provides a platform for developing, running, and managing applications without the complexity of infrastructure maintenance. And Infrastructure as a Service applications provide virtualized computing resources over the internet, offering flexibility and scalability.</a:t>
            </a: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93dde6dff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93dde6df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Microsoft’s Role is central to the proposed solution due to its comprehensive suite of cloud services. All IaaS, PaaS, and SaaS services have seamless integration with each other, and this is going to enhance the business processes. Microsoft has some robust security measures and CVS will also benefit from all of them, and having both security and other applications at the same service provider offers tailor-suited security features. The pricing of the services is competitive, but it is possible to find the best fit for the company’s needs through extensive research. </a:t>
            </a:r>
          </a:p>
          <a:p>
            <a:pPr marL="158750" indent="0">
              <a:buNone/>
            </a:pPr>
            <a:r>
              <a:rPr lang="en-GB" dirty="0"/>
              <a:t>Some services are provided outside of Microsoft's scope. For example, Shopify will be utilized to enhance e-commerce capabilities, allowing CVS to expand its online sales and donation channels effectively. Hootsuite will manage social media presence, increasing engagement and outreach. Gusto will handle payroll and HR functions, ensuring that these critical administrative tasks are managed efficiently and in compliance with regulations. This combination of Microsoft services and third-party tools that are fully integrated </a:t>
            </a:r>
            <a:r>
              <a:rPr lang="en-GB" dirty="0" err="1"/>
              <a:t>micorosft</a:t>
            </a:r>
            <a:r>
              <a:rPr lang="en-GB" dirty="0"/>
              <a:t> services ensures a comprehensive, integrated solution tailored to CVS's specific needs, promoting operational efficiency and strategic growth.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93dde6dff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93dde6dff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sz="1800" dirty="0"/>
              <a:t>As I just mentioned it is possible to find the best fit for the company’s needs through extensive research by looking through all different options they offer. </a:t>
            </a:r>
            <a:r>
              <a:rPr lang="en-GB" sz="1800" b="0" i="0" u="none" strike="noStrike" baseline="0" dirty="0">
                <a:solidFill>
                  <a:srgbClr val="000000"/>
                </a:solidFill>
                <a:latin typeface="Times New Roman" panose="02020603050405020304" pitchFamily="18" charset="0"/>
              </a:rPr>
              <a:t>For example look at the image on the left corner, what </a:t>
            </a:r>
            <a:r>
              <a:rPr lang="en-GB" sz="1800" b="0" i="0" u="none" strike="noStrike" baseline="0" dirty="0" err="1">
                <a:solidFill>
                  <a:srgbClr val="000000"/>
                </a:solidFill>
                <a:latin typeface="Times New Roman" panose="02020603050405020304" pitchFamily="18" charset="0"/>
              </a:rPr>
              <a:t>youre</a:t>
            </a:r>
            <a:r>
              <a:rPr lang="en-GB" sz="1800" b="0" i="0" u="none" strike="noStrike" baseline="0" dirty="0">
                <a:solidFill>
                  <a:srgbClr val="000000"/>
                </a:solidFill>
                <a:latin typeface="Times New Roman" panose="02020603050405020304" pitchFamily="18" charset="0"/>
              </a:rPr>
              <a:t> seeing are two different Microsoft 365 service deals, one referred to as business premium, the other is E5. </a:t>
            </a:r>
            <a:r>
              <a:rPr lang="en-GB" sz="3200" dirty="0"/>
              <a:t>Both options include basic applications like Office 365, Teams, SharePoint, and Exchange Online. Business Premium is targeted at the marketing and fundraising teams, whereas E5 is designed for the IT and database management team. The choice between these depends on the specific needs of each team, balancing cost with functionality. </a:t>
            </a:r>
          </a:p>
          <a:p>
            <a:pPr marL="158750" indent="0" algn="l">
              <a:buNone/>
            </a:pPr>
            <a:r>
              <a:rPr lang="en-GB" sz="3200" dirty="0"/>
              <a:t>Microsoft Dynamics 365 covers CRM, HRM, and finance solutions, providing an integrated approach to managing customer relationships, human resources, and financial operations. For payroll, we are proposing Gusto, which offers scalable payroll and benefits management. Shopify Plus will enhance the e-commerce capabilities, integrating seamlessly with the other systems. </a:t>
            </a:r>
            <a:endParaRPr lang="en-GB" sz="1800" b="0" i="0" u="none" strike="noStrike" baseline="0" dirty="0">
              <a:solidFill>
                <a:srgbClr val="000000"/>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93dde6dff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93dde6dff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sz="3200" dirty="0"/>
              <a:t>Azure Kubernetes Services for container orchestration will be utilized, ensuring the applications are scalable and manageable. SQL Server Containers will handle the primary and secondary database operations, supported by SQL Server 2022 licenses. Azure Virtual Network and Azure Virtual Machines provide the necessary infrastructure to support your operations securely. </a:t>
            </a:r>
          </a:p>
          <a:p>
            <a:pPr marL="158750" indent="0" algn="l">
              <a:buNone/>
            </a:pPr>
            <a:r>
              <a:rPr lang="en-GB" sz="3200" dirty="0"/>
              <a:t>Security is a top priority in our approach. Azure Security </a:t>
            </a:r>
            <a:r>
              <a:rPr lang="en-GB" sz="3200" dirty="0" err="1"/>
              <a:t>Center</a:t>
            </a:r>
            <a:r>
              <a:rPr lang="en-GB" sz="3200" dirty="0"/>
              <a:t>, Azure Sentinel, and Microsoft Information Protection systems are being utilized to safeguard the data. Azure DDoS Protection and Azure Firewall are products that are being used to protect systems against cyber threats. And azure Monitor and Azure Log Analytics will help with maintaining  operational oversight and quickly address any issues that arise.</a:t>
            </a:r>
          </a:p>
          <a:p>
            <a:pPr marL="158750" indent="0" algn="l">
              <a:buNone/>
            </a:pPr>
            <a:r>
              <a:rPr lang="en-GB" sz="3200" dirty="0"/>
              <a:t>With a total estimated 3-year cost of approximately £1,514,430.08, this investment will provide significant long-term benefits and position CVS for future growth.</a:t>
            </a:r>
            <a:endParaRPr lang="en-GB" sz="1800" b="0" i="0" u="none" strike="noStrike" baseline="0" dirty="0">
              <a:solidFill>
                <a:srgbClr val="00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 </a:t>
            </a:r>
            <a:r>
              <a:rPr lang="en-GB" sz="1800" b="0" i="1" u="none" strike="noStrike" baseline="0" dirty="0">
                <a:solidFill>
                  <a:srgbClr val="000000"/>
                </a:solidFill>
                <a:latin typeface="Times New Roman" panose="02020603050405020304" pitchFamily="18" charset="0"/>
              </a:rPr>
              <a:t>Note that all calculations are based on the following assumptions:</a:t>
            </a:r>
            <a:r>
              <a:rPr lang="en-GB" sz="1800" b="0" i="0" u="none" strike="noStrike" baseline="0" dirty="0">
                <a:solidFill>
                  <a:srgbClr val="000000"/>
                </a:solidFill>
                <a:latin typeface="Times New Roman" panose="02020603050405020304" pitchFamily="18" charset="0"/>
              </a:rPr>
              <a:t> </a:t>
            </a:r>
            <a:r>
              <a:rPr lang="en-GB" sz="1800" b="0" i="1" u="none" strike="noStrike" baseline="0" dirty="0">
                <a:solidFill>
                  <a:srgbClr val="000000"/>
                </a:solidFill>
                <a:latin typeface="Times New Roman" panose="02020603050405020304" pitchFamily="18" charset="0"/>
              </a:rPr>
              <a:t>(1) Currency: 1 USD = 0.78 GBP (2) Company Structure: approximately 200 users (IT and Programmer/Database Support Personnel: 58 users, Marketing and Fundraising: 120 users, HR: 15 users, Management: 10 users (3) System Requirements and Specifications: CPU: 8-16 vCPU, RAM: 32-64 GB RAM, Storage: 1 TB SSD, Network Bandwidth: High. Virtual Machines: D16s_v4 (16 vCPU, 64 GB RAM), Number of VMs: 5. SQL Server Containers (Primary and Secondary Containers: 8 vCPU, 32 GB RAM; Backup Containers: 4 vCPU, 16 GB RAM), Azure Virtual Machines: VM Instance: D16s_v4 (16 vCPU, 64 GB RAM) </a:t>
            </a:r>
            <a:r>
              <a:rPr lang="en-GB" sz="1800" b="0" i="0" u="none" strike="noStrike" baseline="0" dirty="0">
                <a:solidFill>
                  <a:srgbClr val="000000"/>
                </a:solidFill>
                <a:latin typeface="Times New Roman" panose="02020603050405020304" pitchFamily="18"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66770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93dde6dff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93dde6dff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This proposal already has some applications that enhance business processes up to some point. But Information as a Service (</a:t>
            </a:r>
            <a:r>
              <a:rPr lang="en-GB" dirty="0" err="1"/>
              <a:t>INaaS</a:t>
            </a:r>
            <a:r>
              <a:rPr lang="en-GB" dirty="0"/>
              <a:t>) and Business Process as a Service (</a:t>
            </a:r>
            <a:r>
              <a:rPr lang="en-GB" dirty="0" err="1"/>
              <a:t>BPaaS</a:t>
            </a:r>
            <a:r>
              <a:rPr lang="en-GB" dirty="0"/>
              <a:t>) will be crucial in the coming years. Recommendations include leveraging Microsoft Power BI Embedded for advanced analytics, Microsoft Dynamics 365 for business process management, and Azure Machine Learning for predictive analytics including some other possible options that are explained in depth in the report. These services will enhance the decision-making capabilities, streamline business processes, and improve overall efficiency.</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3dde6dff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3dde6dff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Microsoft is deeply committed to sustainability, actively engaging in various initiatives to reduce their carbon footprint. One notable example is their development of underwater data </a:t>
            </a:r>
            <a:r>
              <a:rPr lang="en-GB" dirty="0" err="1"/>
              <a:t>centers</a:t>
            </a:r>
            <a:r>
              <a:rPr lang="en-GB" dirty="0"/>
              <a:t>, designed to increase energy efficiency and lower cooling costs compared to traditional data </a:t>
            </a:r>
            <a:r>
              <a:rPr lang="en-GB" dirty="0" err="1"/>
              <a:t>centers</a:t>
            </a:r>
            <a:r>
              <a:rPr lang="en-GB" dirty="0"/>
              <a:t>. While these innovative solutions are impressive, they are not without ecological concerns. For instance, the effects of underwater data </a:t>
            </a:r>
            <a:r>
              <a:rPr lang="en-GB" dirty="0" err="1"/>
              <a:t>centers</a:t>
            </a:r>
            <a:r>
              <a:rPr lang="en-GB" dirty="0"/>
              <a:t> on marine ecosystems are not fully understood and raise some concerns. Microsoft has set ambitious sustainability goals: to become carbon negative by 2030 and to offset all historical carbon emissions by 2050. To achieve these goals, they invest heavily in renewable energy sources and implement strategies to reduce carbon emissions across their supply chain. But I personally believe that it is currently impossible for any company, especially large-scale technology firms, to be entirely environmentally friendly. The production and operation of technology inevitably leave an environmental footprint. However, Microsoft has made significant strides in sustainability and puts serious effort into fulfilling its environmental responsibilities. Although achieving the complete elimination of environmental impacts is challenging, the company's determination and continuous improvement efforts place it in a </a:t>
            </a:r>
            <a:r>
              <a:rPr lang="en-GB" dirty="0" err="1"/>
              <a:t>favorable</a:t>
            </a:r>
            <a:r>
              <a:rPr lang="en-GB" dirty="0"/>
              <a:t> position regarding sustainability. In conclusion, while it is not possible to eliminate environmental impacts entirely, increasing and improving sustainability efforts, like those by Microsoft, will contribute significantly to a more sustainable future. These initiatives are critically important for both the environment and Microsoft’s reputation.</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35C5-0501-46AF-883D-7FDF6DB00627}"/>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7279D9-4565-4116-95D9-9DD7D80754F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BD3023-6803-4CA3-A572-2EF73A23BB51}"/>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1EB44919-078A-429E-93BC-6F6322C803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223113-C94B-46C5-A84E-D03B11A81682}"/>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833763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1987-F241-4092-9E0E-35D0ECB1275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7ECE23-1B28-4A6F-8A41-542CA96E0B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8335B9-A994-4396-B1C3-3904877DEDBA}"/>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F49DF30B-1A92-4DF9-9843-1913E7D499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D43FA6-2CE0-4607-B395-0C52C49DF0C4}"/>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2220512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F61393-F490-4AC1-9C24-A80F937766F9}"/>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6B33E7-52E2-458B-8BE7-7885E8F67560}"/>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155031-5508-4579-AB6B-FA696BC405EC}"/>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3625440B-2AD9-4A9E-A893-7D4C07D900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EDF71A-993B-488A-8CF9-551087533677}"/>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3748751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GB"/>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569517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354220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263266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106939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6196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4637226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50098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GB"/>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996759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0CE6-F199-4852-BAD0-66607FCB20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8A9D95-7398-459D-915F-7010E02622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8E52D2-D2F6-4F64-AA2C-6D959460051A}"/>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ADB39E12-FD60-45CD-B60E-A114A8B304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2EB0A1-6C0F-4650-8439-AF0D4CC52A1E}"/>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50006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1935757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665639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4156619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83B39B-D597-4242-91F1-928BB9CF2863}" type="slidenum">
              <a:rPr lang="en-GB" smtClean="0"/>
              <a:t>‹#›</a:t>
            </a:fld>
            <a:endParaRPr lang="en-GB"/>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731107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3581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61F230BB-CC61-4B13-9AF4-969F320BBB9F}" type="datetimeFigureOut">
              <a:rPr lang="en-GB" smtClean="0"/>
              <a:t>01/08/2024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730129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61F230BB-CC61-4B13-9AF4-969F320BBB9F}" type="datetimeFigureOut">
              <a:rPr lang="en-GB" smtClean="0"/>
              <a:t>01/08/2024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380825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330337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022878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8606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64B4-AA75-477E-BB50-2A211804D87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686A998-6B65-4FB9-A1F9-982693916B1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37CBF-DE2F-4930-BD2E-7202163A87AB}"/>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49E0323F-B56F-4471-914E-BCDAA59E0E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623532-33E3-4513-8E9C-CD01BA4B212C}"/>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2816210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54914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3F64-8708-4A30-BB4B-6BC3E117B3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80A43D-FF25-44FE-A975-1E8C6D8E0AF6}"/>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10D12FF-5BF7-49F2-8E8F-396B6F7909A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DEFA4D0-C1BE-4B98-B82D-14F92E501943}"/>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a:extLst>
              <a:ext uri="{FF2B5EF4-FFF2-40B4-BE49-F238E27FC236}">
                <a16:creationId xmlns:a16="http://schemas.microsoft.com/office/drawing/2014/main" id="{F50B512B-F9A8-4038-AE3B-549C20E3BA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56DF04-94EE-44C3-B0D3-B903688A3FBA}"/>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2776347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3E3B2-FF54-446C-82AD-49B66A3C92A4}"/>
              </a:ext>
            </a:extLst>
          </p:cNvPr>
          <p:cNvSpPr>
            <a:spLocks noGrp="1"/>
          </p:cNvSpPr>
          <p:nvPr>
            <p:ph type="title"/>
          </p:nvPr>
        </p:nvSpPr>
        <p:spPr>
          <a:xfrm>
            <a:off x="630238" y="274638"/>
            <a:ext cx="7886700" cy="99377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2655E0-F685-46CA-8406-EE0F366800E7}"/>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970F3-1BBE-4C20-8B34-58F47E75A85E}"/>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D0BC8F-D12C-4F34-94E2-4B4D3A7B74D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EFFB3F-80DE-4165-B1C0-282FDB904E2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B1A1413-7CB6-4BEF-96A9-6698425F29F0}"/>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8" name="Footer Placeholder 7">
            <a:extLst>
              <a:ext uri="{FF2B5EF4-FFF2-40B4-BE49-F238E27FC236}">
                <a16:creationId xmlns:a16="http://schemas.microsoft.com/office/drawing/2014/main" id="{C3193634-4234-43F0-A239-03D8DDE1AE9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FCB4D2-021A-4AB0-9F86-44440EC81D03}"/>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373616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3F5E-3ACA-48E7-8A41-A0A5FE092B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465D9E-58A6-4861-92FE-34ED21C5C124}"/>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4" name="Footer Placeholder 3">
            <a:extLst>
              <a:ext uri="{FF2B5EF4-FFF2-40B4-BE49-F238E27FC236}">
                <a16:creationId xmlns:a16="http://schemas.microsoft.com/office/drawing/2014/main" id="{684E755A-7A3B-4B74-A14C-5984DC2F7D2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9F5CE0-CE3E-47E9-BA11-EDBCD4B16141}"/>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413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D8061-0630-4BA6-960C-B290ACC10722}"/>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3" name="Footer Placeholder 2">
            <a:extLst>
              <a:ext uri="{FF2B5EF4-FFF2-40B4-BE49-F238E27FC236}">
                <a16:creationId xmlns:a16="http://schemas.microsoft.com/office/drawing/2014/main" id="{F2CC3746-9C45-4786-8CD1-56EFDB4160E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E20D29-3093-41E6-B154-4F3AA6B60C42}"/>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99547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0E5C-84F8-4F65-B76C-3E76A9167F7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7A6A77-1727-4D6F-B4F9-A37C9BB0038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5FB0FFA-BBF5-418E-879E-E05EE003BFC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A6B0AE-37CB-4B0E-BB4F-3E317D22096C}"/>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a:extLst>
              <a:ext uri="{FF2B5EF4-FFF2-40B4-BE49-F238E27FC236}">
                <a16:creationId xmlns:a16="http://schemas.microsoft.com/office/drawing/2014/main" id="{5A1410DF-2BCC-4892-BA93-44C8967BC4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FD85B7-8BA9-40CD-904F-9A3753A28FC7}"/>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44586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35CA-403A-4C4E-9C43-F485D5DE3A8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54D64EE-0DBD-45AC-B803-852657E57C1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BD8BF0-6EEE-484E-AE76-9A6338E8C74C}"/>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88F0CA-42F4-4416-9775-A5283443EEA8}"/>
              </a:ext>
            </a:extLst>
          </p:cNvPr>
          <p:cNvSpPr>
            <a:spLocks noGrp="1"/>
          </p:cNvSpPr>
          <p:nvPr>
            <p:ph type="dt" sz="half" idx="10"/>
          </p:nvPr>
        </p:nvSpPr>
        <p:spPr/>
        <p:txBody>
          <a:bodyPr/>
          <a:lstStyle/>
          <a:p>
            <a:fld id="{61F230BB-CC61-4B13-9AF4-969F320BBB9F}" type="datetimeFigureOut">
              <a:rPr lang="en-GB" smtClean="0"/>
              <a:t>01/08/2024</a:t>
            </a:fld>
            <a:endParaRPr lang="en-GB"/>
          </a:p>
        </p:txBody>
      </p:sp>
      <p:sp>
        <p:nvSpPr>
          <p:cNvPr id="6" name="Footer Placeholder 5">
            <a:extLst>
              <a:ext uri="{FF2B5EF4-FFF2-40B4-BE49-F238E27FC236}">
                <a16:creationId xmlns:a16="http://schemas.microsoft.com/office/drawing/2014/main" id="{FC264272-D54D-4200-ABE0-032373B9C3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1CA018-9DD9-4DD2-A8BC-116ED080E489}"/>
              </a:ext>
            </a:extLst>
          </p:cNvPr>
          <p:cNvSpPr>
            <a:spLocks noGrp="1"/>
          </p:cNvSpPr>
          <p:nvPr>
            <p:ph type="sldNum" sz="quarter" idx="12"/>
          </p:nvPr>
        </p:nvSpPr>
        <p:spPr/>
        <p:txBody>
          <a:bodyPr/>
          <a:lstStyle/>
          <a:p>
            <a:fld id="{D783B39B-D597-4242-91F1-928BB9CF2863}" type="slidenum">
              <a:rPr lang="en-GB" smtClean="0"/>
              <a:t>‹#›</a:t>
            </a:fld>
            <a:endParaRPr lang="en-GB"/>
          </a:p>
        </p:txBody>
      </p:sp>
    </p:spTree>
    <p:extLst>
      <p:ext uri="{BB962C8B-B14F-4D97-AF65-F5344CB8AC3E}">
        <p14:creationId xmlns:p14="http://schemas.microsoft.com/office/powerpoint/2010/main" val="1368288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A61FF-1B1C-4E90-9092-65B282584E2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E72C84-B03B-4516-934E-05ABDF846A4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DADB99-C651-4EF3-853D-875C5B0E506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F230BB-CC61-4B13-9AF4-969F320BBB9F}" type="datetimeFigureOut">
              <a:rPr lang="en-GB" smtClean="0"/>
              <a:t>01/08/2024</a:t>
            </a:fld>
            <a:endParaRPr lang="en-GB"/>
          </a:p>
        </p:txBody>
      </p:sp>
      <p:sp>
        <p:nvSpPr>
          <p:cNvPr id="5" name="Footer Placeholder 4">
            <a:extLst>
              <a:ext uri="{FF2B5EF4-FFF2-40B4-BE49-F238E27FC236}">
                <a16:creationId xmlns:a16="http://schemas.microsoft.com/office/drawing/2014/main" id="{42D81C4B-BB1A-443C-AC65-69E8DEB4C87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1488700-C80B-45EE-A346-F16D3FC45A0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783B39B-D597-4242-91F1-928BB9CF2863}" type="slidenum">
              <a:rPr lang="en-GB" smtClean="0"/>
              <a:t>‹#›</a:t>
            </a:fld>
            <a:endParaRPr lang="en-GB"/>
          </a:p>
        </p:txBody>
      </p:sp>
    </p:spTree>
    <p:extLst>
      <p:ext uri="{BB962C8B-B14F-4D97-AF65-F5344CB8AC3E}">
        <p14:creationId xmlns:p14="http://schemas.microsoft.com/office/powerpoint/2010/main" val="3246006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61F230BB-CC61-4B13-9AF4-969F320BBB9F}" type="datetimeFigureOut">
              <a:rPr lang="en-GB" smtClean="0"/>
              <a:t>01/08/2024</a:t>
            </a:fld>
            <a:endParaRPr lang="en-GB"/>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783B39B-D597-4242-91F1-928BB9CF2863}" type="slidenum">
              <a:rPr lang="en-GB" smtClean="0"/>
              <a:t>‹#›</a:t>
            </a:fld>
            <a:endParaRPr lang="en-GB"/>
          </a:p>
        </p:txBody>
      </p:sp>
    </p:spTree>
    <p:extLst>
      <p:ext uri="{BB962C8B-B14F-4D97-AF65-F5344CB8AC3E}">
        <p14:creationId xmlns:p14="http://schemas.microsoft.com/office/powerpoint/2010/main" val="47452553"/>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Lst>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hyperlink" Target="https://azure.microsoft.com/en-us/pricing/details/ddos-protection/#pricing" TargetMode="External"/><Relationship Id="rId13" Type="http://schemas.openxmlformats.org/officeDocument/2006/relationships/hyperlink" Target="https://azure.microsoft.com/en-gb/pricing/details/site-recovery/#pricing" TargetMode="External"/><Relationship Id="rId18" Type="http://schemas.openxmlformats.org/officeDocument/2006/relationships/hyperlink" Target="https://learn.microsoft.com/en-gb/" TargetMode="External"/><Relationship Id="rId26" Type="http://schemas.openxmlformats.org/officeDocument/2006/relationships/hyperlink" Target="https://azure.microsoft.com/en-us/pricing/details/virtual-machines/linux/" TargetMode="External"/><Relationship Id="rId3" Type="http://schemas.openxmlformats.org/officeDocument/2006/relationships/hyperlink" Target="https://gusto.com/product/pricing" TargetMode="External"/><Relationship Id="rId21" Type="http://schemas.openxmlformats.org/officeDocument/2006/relationships/hyperlink" Target="https://blogs.microsoft.com/blog/2020/01/16/microsoft-will-be-carbon-negative-by-2030/" TargetMode="External"/><Relationship Id="rId7" Type="http://schemas.openxmlformats.org/officeDocument/2006/relationships/hyperlink" Target="https://azure.microsoft.com/en-us/pricing/details/storage/blobs/#pricing" TargetMode="External"/><Relationship Id="rId12" Type="http://schemas.openxmlformats.org/officeDocument/2006/relationships/hyperlink" Target="https://azure.microsoft.com/en-gb/pricing/calculator/?&amp;ef_id=_k_Cj0KCQjwtZK1BhDuARIsAAy2VztGJUAAyUQlaVsKNn-T6tVy-Zb3Uof_s-Wo0izDZFtNhyUFjutixjMaApZ9EALw_wcB_k_&amp;OCID=AIDcmm3bvqzxp1_SEM__k_Cj0KCQjwtZK1BhDuARIsAAy2VztGJUAAyUQlaVsKNn-T6tVy-Zb3Uof_s-Wo0izDZFtNhyUFjutixjMaApZ9EALw_wcB" TargetMode="External"/><Relationship Id="rId17" Type="http://schemas.openxmlformats.org/officeDocument/2006/relationships/hyperlink" Target="https://www.microsoft.com/en-gb/dynamics-365/products/sales#Pricing" TargetMode="External"/><Relationship Id="rId25" Type="http://schemas.openxmlformats.org/officeDocument/2006/relationships/hyperlink" Target="https://www.microsoft.com/en-us/sustainability/emissions-impact-dashboard" TargetMode="External"/><Relationship Id="rId2" Type="http://schemas.openxmlformats.org/officeDocument/2006/relationships/notesSlide" Target="../notesSlides/notesSlide10.xml"/><Relationship Id="rId16" Type="http://schemas.openxmlformats.org/officeDocument/2006/relationships/hyperlink" Target="https://www.microsoft.com/en-gb/dynamics-365/products/human-resources#Pricing" TargetMode="External"/><Relationship Id="rId20" Type="http://schemas.openxmlformats.org/officeDocument/2006/relationships/hyperlink" Target="https://www.microsoft.com/en-gb/licensing/news/Microsoft365-Teams-WW?SilentAuth=1&amp;f=255&amp;MSPPError=-2147217396" TargetMode="External"/><Relationship Id="rId1" Type="http://schemas.openxmlformats.org/officeDocument/2006/relationships/slideLayout" Target="../slideLayouts/slideLayout30.xml"/><Relationship Id="rId6" Type="http://schemas.openxmlformats.org/officeDocument/2006/relationships/hyperlink" Target="https://azure.microsoft.com/en-gb/pricing/details/backup/#pricing" TargetMode="External"/><Relationship Id="rId11" Type="http://schemas.openxmlformats.org/officeDocument/2006/relationships/hyperlink" Target="https://azure.microsoft.com/en-gb/pricing/details/monitor/" TargetMode="External"/><Relationship Id="rId24" Type="http://schemas.openxmlformats.org/officeDocument/2006/relationships/hyperlink" Target="https://www.microsoft.com/en-us/sql-server/sql-server-2022-pricing" TargetMode="External"/><Relationship Id="rId5" Type="http://schemas.openxmlformats.org/officeDocument/2006/relationships/hyperlink" Target="https://azure.microsoft.com/en-us/pricing/details/active-directory-b2c/" TargetMode="External"/><Relationship Id="rId15" Type="http://schemas.openxmlformats.org/officeDocument/2006/relationships/hyperlink" Target="https://www.microsoft.com/en-gb/dynamics-365/products/finance/pricing" TargetMode="External"/><Relationship Id="rId23" Type="http://schemas.openxmlformats.org/officeDocument/2006/relationships/hyperlink" Target="https://www.microsoft.com/en-gb/power-platform/products/power-bi/pricing" TargetMode="External"/><Relationship Id="rId10" Type="http://schemas.openxmlformats.org/officeDocument/2006/relationships/hyperlink" Target="https://azure.microsoft.com/en-gb/pricing/details/kubernetes-service/#pricing" TargetMode="External"/><Relationship Id="rId19" Type="http://schemas.openxmlformats.org/officeDocument/2006/relationships/hyperlink" Target="https://www.microsoft.com/en-gb/microsoft-365/enterprise/e5?activetab=pivot:overviewtab" TargetMode="External"/><Relationship Id="rId4" Type="http://schemas.openxmlformats.org/officeDocument/2006/relationships/hyperlink" Target="https://www.hootsuite.com/plans" TargetMode="External"/><Relationship Id="rId9" Type="http://schemas.openxmlformats.org/officeDocument/2006/relationships/hyperlink" Target="https://azure.microsoft.com/en-us/pricing/details/azure-firewall/" TargetMode="External"/><Relationship Id="rId14" Type="http://schemas.openxmlformats.org/officeDocument/2006/relationships/hyperlink" Target="https://www.microsoft.com/en-gb/microsoft-365/business/compare-all-microsoft-365-business-products" TargetMode="External"/><Relationship Id="rId22" Type="http://schemas.openxmlformats.org/officeDocument/2006/relationships/hyperlink" Target="https://azure.microsoft.com/en-us/pricing/details/microsoft-sentinel/#pricing" TargetMode="External"/><Relationship Id="rId27" Type="http://schemas.openxmlformats.org/officeDocument/2006/relationships/hyperlink" Target="https://www.shopify.com/uk/plus/pricing?_bt=698332630287&amp;_bk=shopify%20plus%20pricing&amp;_bm=e&amp;_bn=g&amp;_bg=161528834349&amp;utm_medium=cpc&amp;utm_source=google&amp;utm_term=shopify%20plus%20pricing&amp;utm_campaign=Brand+%7C+EMEA+%7C+UKIE+%7C+UKIE+%7C+EN+%7C+Brand+Exact+%7C+Lead+Gen+%7C+Search&amp;gad_source=1&amp;gclid=Cj0KCQjw-5y1BhC-ARIsAAM_oKmXPji-E2jK5F8BFJHNFfq3-kevb8hFTT4U1wpSkwF4KaKuEIxn544aAjPZEALw_wcB&amp;gclsrc=aw.d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623182" y="2065350"/>
            <a:ext cx="8222100" cy="1012800"/>
          </a:xfrm>
        </p:spPr>
        <p:txBody>
          <a:bodyPr spcFirstLastPara="1" wrap="square" lIns="91425" tIns="91425" rIns="91425" bIns="91425" anchor="ctr" anchorCtr="0">
            <a:normAutofit/>
          </a:bodyPr>
          <a:lstStyle/>
          <a:p>
            <a:pPr marL="0" lvl="0" indent="0" rtl="0">
              <a:lnSpc>
                <a:spcPct val="90000"/>
              </a:lnSpc>
              <a:spcBef>
                <a:spcPts val="0"/>
              </a:spcBef>
              <a:spcAft>
                <a:spcPts val="300"/>
              </a:spcAft>
              <a:buNone/>
            </a:pPr>
            <a:r>
              <a:rPr lang="en-GB" sz="2600" dirty="0"/>
              <a:t>Christian Volunteer Services (CVS) Analysis Report</a:t>
            </a:r>
          </a:p>
        </p:txBody>
      </p:sp>
      <p:sp>
        <p:nvSpPr>
          <p:cNvPr id="2" name="TextBox 1">
            <a:extLst>
              <a:ext uri="{FF2B5EF4-FFF2-40B4-BE49-F238E27FC236}">
                <a16:creationId xmlns:a16="http://schemas.microsoft.com/office/drawing/2014/main" id="{FFAAE7F0-D1DF-4B14-B8F4-A314B2FD8F27}"/>
              </a:ext>
            </a:extLst>
          </p:cNvPr>
          <p:cNvSpPr txBox="1"/>
          <p:nvPr/>
        </p:nvSpPr>
        <p:spPr>
          <a:xfrm>
            <a:off x="2886689" y="3287387"/>
            <a:ext cx="3370622" cy="369332"/>
          </a:xfrm>
          <a:prstGeom prst="rect">
            <a:avLst/>
          </a:prstGeom>
          <a:noFill/>
        </p:spPr>
        <p:txBody>
          <a:bodyPr wrap="square" rtlCol="0">
            <a:spAutoFit/>
          </a:bodyPr>
          <a:lstStyle/>
          <a:p>
            <a:r>
              <a:rPr lang="en-GB" sz="1800" dirty="0">
                <a:solidFill>
                  <a:srgbClr val="00B0F0"/>
                </a:solidFill>
              </a:rPr>
              <a:t>https://youtu.be/uj9Mk7qZUfY</a:t>
            </a:r>
          </a:p>
        </p:txBody>
      </p:sp>
    </p:spTree>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17A8-D6F0-5412-D3D7-519B2628D2CB}"/>
              </a:ext>
            </a:extLst>
          </p:cNvPr>
          <p:cNvSpPr>
            <a:spLocks noGrp="1"/>
          </p:cNvSpPr>
          <p:nvPr>
            <p:ph type="title"/>
          </p:nvPr>
        </p:nvSpPr>
        <p:spPr>
          <a:xfrm>
            <a:off x="471900" y="435411"/>
            <a:ext cx="8222100" cy="358555"/>
          </a:xfrm>
        </p:spPr>
        <p:txBody>
          <a:bodyPr>
            <a:normAutofit fontScale="90000"/>
          </a:bodyPr>
          <a:lstStyle/>
          <a:p>
            <a:r>
              <a:rPr lang="en-GB" dirty="0"/>
              <a:t>References</a:t>
            </a:r>
          </a:p>
        </p:txBody>
      </p:sp>
      <p:sp>
        <p:nvSpPr>
          <p:cNvPr id="3" name="Text Placeholder 2">
            <a:extLst>
              <a:ext uri="{FF2B5EF4-FFF2-40B4-BE49-F238E27FC236}">
                <a16:creationId xmlns:a16="http://schemas.microsoft.com/office/drawing/2014/main" id="{C8A5AAFC-1BB2-50F3-75A7-FE6F54D13AD7}"/>
              </a:ext>
            </a:extLst>
          </p:cNvPr>
          <p:cNvSpPr>
            <a:spLocks noGrp="1"/>
          </p:cNvSpPr>
          <p:nvPr>
            <p:ph type="body" idx="1"/>
          </p:nvPr>
        </p:nvSpPr>
        <p:spPr>
          <a:xfrm>
            <a:off x="251816" y="581235"/>
            <a:ext cx="8662267" cy="3981029"/>
          </a:xfrm>
        </p:spPr>
        <p:txBody>
          <a:bodyPr numCol="1">
            <a:noAutofit/>
          </a:bodyPr>
          <a:lstStyle/>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Gusto. (n.d.). </a:t>
            </a:r>
            <a:r>
              <a:rPr lang="en-GB" sz="500" i="1" dirty="0">
                <a:effectLst/>
                <a:latin typeface="Times New Roman" panose="02020603050405020304" pitchFamily="18" charset="0"/>
                <a:ea typeface="Aptos" panose="020B0004020202020204" pitchFamily="34" charset="0"/>
                <a:cs typeface="Arial" panose="020B0604020202020204" pitchFamily="34" charset="0"/>
              </a:rPr>
              <a:t>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3"/>
              </a:rPr>
              <a:t>https://gusto.com/product/pricing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Hootsuite. (n.d.). </a:t>
            </a:r>
            <a:r>
              <a:rPr lang="en-GB" sz="500" i="1" dirty="0">
                <a:effectLst/>
                <a:latin typeface="Times New Roman" panose="02020603050405020304" pitchFamily="18" charset="0"/>
                <a:ea typeface="Aptos" panose="020B0004020202020204" pitchFamily="34" charset="0"/>
                <a:cs typeface="Arial" panose="020B0604020202020204" pitchFamily="34" charset="0"/>
              </a:rPr>
              <a:t>Plans</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4"/>
              </a:rPr>
              <a:t>https://www.hootsuite.com/plans</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Active Directory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5"/>
              </a:rPr>
              <a:t>https://azure.microsoft.com/en-us/pricing/details/active-directory-b2c/</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Backup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6"/>
              </a:rPr>
              <a:t>https://azure.microsoft.com/en-gb/pricing/details/backup/#pricing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Blob Storage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7"/>
              </a:rPr>
              <a:t>https://azure.microsoft.com/en-us/pricing/details/storage/blobs/#pricing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DDoS Protection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8"/>
              </a:rPr>
              <a:t>https://azure.microsoft.com/en-us/pricing/details/ddos-protection/#pricing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Firewall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9"/>
              </a:rPr>
              <a:t>https://azure.microsoft.com/en-us/pricing/details/azure-firewall/</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Kubernetes Service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0"/>
              </a:rPr>
              <a:t>https://azure.microsoft.com/en-gb/pricing/details/kubernetes-service/#pricing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Monitor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1"/>
              </a:rPr>
              <a:t>https://azure.microsoft.com/en-gb/pricing/details/monitor/</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Pricing Calculator</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2"/>
              </a:rPr>
              <a:t>https://azure.microsoft.com/en-gb/pricing/calculator/?&amp;ef_id=_k_Cj0KCQjwtZK1BhDuARIsAAy2VztGJUAAyUQlaVsKNn-T6tVy-Zb3Uof_s-Wo0izDZFtNhyUFjutixjMaApZ9EALw_wcB_k_&amp;OCID=AIDcmm3bvqzxp1_SEM__k_Cj0KCQjwtZK1BhDuARIsAAy2VztGJUAAyUQlaVsKNn-T6tVy-Zb3Uof_s-Wo0izDZFtNhyUFjutixjMaApZ9EALw_wcB</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Azure Site Recovery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3"/>
              </a:rPr>
              <a:t>https://azure.microsoft.com/en-gb/pricing/details/site-recovery/#pricing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       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Compare all Microsoft 365 Business products</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4"/>
              </a:rPr>
              <a:t>https://www.microsoft.com/en-gb/microsoft-365/business/compare-all-microsoft-365-business-products</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Dynamics 365 Finance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5"/>
              </a:rPr>
              <a:t>https://www.microsoft.com/en-gb/dynamics-365/products/finance/pricing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       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Dynamics 365 Human Resources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6"/>
              </a:rPr>
              <a:t>https://www.microsoft.com/en-gb/dynamics-365/products/human-resources#Pricing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       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Dynamics 365 Sales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7"/>
              </a:rPr>
              <a:t>https://www.microsoft.com/en-gb/dynamics-365/products/sales#Pricing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Learn</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8"/>
              </a:rPr>
              <a:t>https://learn.microsoft.com/en-gb/</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Microsoft 365 E5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19"/>
              </a:rPr>
              <a:t>https://www.microsoft.com/en-gb/microsoft-365/enterprise/e5?activetab=pivot:overviewtab</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Microsoft 365 Licensing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0"/>
              </a:rPr>
              <a:t>https://www.microsoft.com/en-gb/licensing/news/Microsoft365-Teams-WW?SilentAuth=1&amp;f=255&amp;MSPPError=-2147217396</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(2020, January 16). </a:t>
            </a:r>
            <a:r>
              <a:rPr lang="en-GB" sz="500" i="1" dirty="0">
                <a:effectLst/>
                <a:latin typeface="Times New Roman" panose="02020603050405020304" pitchFamily="18" charset="0"/>
                <a:ea typeface="Aptos" panose="020B0004020202020204" pitchFamily="34" charset="0"/>
                <a:cs typeface="Arial" panose="020B0604020202020204" pitchFamily="34" charset="0"/>
              </a:rPr>
              <a:t>Microsoft will be carbon negative by 2030</a:t>
            </a:r>
            <a:r>
              <a:rPr lang="en-GB" sz="500" dirty="0">
                <a:effectLst/>
                <a:latin typeface="Times New Roman" panose="02020603050405020304" pitchFamily="18" charset="0"/>
                <a:ea typeface="Aptos" panose="020B0004020202020204" pitchFamily="34" charset="0"/>
                <a:cs typeface="Arial" panose="020B0604020202020204" pitchFamily="34" charset="0"/>
              </a:rPr>
              <a:t>. Microsoft Official Blog.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1"/>
              </a:rPr>
              <a:t>https://blogs.microsoft.com/blog/2020/01/16/microsoft-will-be-carbon-negative-by-2030/</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Microsoft Sentinel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2"/>
              </a:rPr>
              <a:t>https://azure.microsoft.com/en-us/pricing/details/microsoft-sentinel/#pricing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Power BI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3"/>
              </a:rPr>
              <a:t>https://www.microsoft.com/en-gb/power-platform/products/power-bi/pricing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SQL Server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4"/>
              </a:rPr>
              <a:t>https://www.microsoft.com/en-us/sql-server/sql-server-2022-pricing</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Sustainability</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5"/>
              </a:rPr>
              <a:t>https://www.microsoft.com/en-us/sustainability/emissions-impact-dashboard</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Microsoft. (n.d.). </a:t>
            </a:r>
            <a:r>
              <a:rPr lang="en-GB" sz="500" i="1" dirty="0">
                <a:effectLst/>
                <a:latin typeface="Times New Roman" panose="02020603050405020304" pitchFamily="18" charset="0"/>
                <a:ea typeface="Aptos" panose="020B0004020202020204" pitchFamily="34" charset="0"/>
                <a:cs typeface="Arial" panose="020B0604020202020204" pitchFamily="34" charset="0"/>
              </a:rPr>
              <a:t>Virtual Machines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6"/>
              </a:rPr>
              <a:t>https://azure.microsoft.com/en-us/pricing/details/virtual-machines/linux/</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marL="114300" indent="0" algn="just">
              <a:lnSpc>
                <a:spcPct val="200000"/>
              </a:lnSpc>
              <a:buNone/>
            </a:pPr>
            <a:r>
              <a:rPr lang="en-GB" sz="500" dirty="0">
                <a:effectLst/>
                <a:latin typeface="Times New Roman" panose="02020603050405020304" pitchFamily="18" charset="0"/>
                <a:ea typeface="Aptos" panose="020B0004020202020204" pitchFamily="34" charset="0"/>
                <a:cs typeface="Arial" panose="020B0604020202020204" pitchFamily="34" charset="0"/>
              </a:rPr>
              <a:t>Shopify. (n.d.). </a:t>
            </a:r>
            <a:r>
              <a:rPr lang="en-GB" sz="500" i="1" dirty="0">
                <a:effectLst/>
                <a:latin typeface="Times New Roman" panose="02020603050405020304" pitchFamily="18" charset="0"/>
                <a:ea typeface="Aptos" panose="020B0004020202020204" pitchFamily="34" charset="0"/>
                <a:cs typeface="Arial" panose="020B0604020202020204" pitchFamily="34" charset="0"/>
              </a:rPr>
              <a:t>Shopify Plus pricing</a:t>
            </a:r>
            <a:r>
              <a:rPr lang="en-GB" sz="500" dirty="0">
                <a:effectLst/>
                <a:latin typeface="Times New Roman" panose="02020603050405020304" pitchFamily="18" charset="0"/>
                <a:ea typeface="Aptos" panose="020B0004020202020204" pitchFamily="34" charset="0"/>
                <a:cs typeface="Arial" panose="020B0604020202020204" pitchFamily="34" charset="0"/>
              </a:rPr>
              <a:t>. Retrieved July 20, 2024, from </a:t>
            </a:r>
            <a:r>
              <a:rPr lang="en-GB" sz="500" u="none" strike="noStrike" dirty="0">
                <a:solidFill>
                  <a:srgbClr val="467886"/>
                </a:solidFill>
                <a:effectLst/>
                <a:latin typeface="Times New Roman" panose="02020603050405020304" pitchFamily="18" charset="0"/>
                <a:ea typeface="Aptos" panose="020B0004020202020204" pitchFamily="34" charset="0"/>
                <a:cs typeface="Arial" panose="020B0604020202020204" pitchFamily="34" charset="0"/>
                <a:hlinkClick r:id="rId27"/>
              </a:rPr>
              <a:t>https://www.shopify.com/uk/plus/pricing?_bt=698332630287&amp;_bk=shopify%20plus%20pricing&amp;_bm=e&amp;_bn=g&amp;_bg=161528834349&amp;utm_medium=cpc&amp;utm_source=google&amp;utm_term=shopify%20plus%20pricing&amp;utm_campaign=Brand+%7C+EMEA+%7C+UKIE+%7C+UKIE+%7C+EN+%7C+Brand+Exact+%7C+Lead+Gen+%7C+Search&amp;gad_source=1&amp;gclid=Cj0KCQjw-5y1BhC-ARIsAAM_oKmXPji-E2jK5F8BFJHNFfq3-kevb8hFTT4U1wpSkwF4KaKuEIxn544aAjPZEALw_wcB&amp;gclsrc=aw.ds</a:t>
            </a:r>
            <a:endParaRPr lang="en-GB" sz="500" dirty="0">
              <a:effectLst/>
              <a:latin typeface="Aptos" panose="020B0004020202020204" pitchFamily="34" charset="0"/>
              <a:ea typeface="Aptos" panose="020B0004020202020204" pitchFamily="34" charset="0"/>
              <a:cs typeface="Arial" panose="020B0604020202020204" pitchFamily="34" charset="0"/>
            </a:endParaRPr>
          </a:p>
          <a:p>
            <a:pPr>
              <a:buFont typeface="Arial" panose="020B0604020202020204" pitchFamily="34" charset="0"/>
              <a:buChar char="•"/>
            </a:pPr>
            <a:endParaRPr lang="en-GB" sz="500" dirty="0"/>
          </a:p>
        </p:txBody>
      </p:sp>
    </p:spTree>
    <p:extLst>
      <p:ext uri="{BB962C8B-B14F-4D97-AF65-F5344CB8AC3E}">
        <p14:creationId xmlns:p14="http://schemas.microsoft.com/office/powerpoint/2010/main" val="322481733"/>
      </p:ext>
    </p:extLst>
  </p:cSld>
  <p:clrMapOvr>
    <a:masterClrMapping/>
  </p:clrMapOvr>
  <mc:AlternateContent xmlns:mc="http://schemas.openxmlformats.org/markup-compatibility/2006" xmlns:p14="http://schemas.microsoft.com/office/powerpoint/2010/main">
    <mc:Choice Requires="p14">
      <p:transition spd="slow" p14:dur="2000" advTm="9211"/>
    </mc:Choice>
    <mc:Fallback xmlns="">
      <p:transition spd="slow" advTm="92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4"/>
          <p:cNvSpPr txBox="1"/>
          <p:nvPr/>
        </p:nvSpPr>
        <p:spPr>
          <a:xfrm>
            <a:off x="5938735" y="414975"/>
            <a:ext cx="2805089" cy="304080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600"/>
              </a:spcAft>
              <a:buNone/>
            </a:pPr>
            <a:r>
              <a:rPr lang="en-GB" sz="3600" dirty="0">
                <a:solidFill>
                  <a:schemeClr val="lt1"/>
                </a:solidFill>
              </a:rPr>
              <a:t>SWOT Analysis of existing System</a:t>
            </a:r>
            <a:endParaRPr sz="3400" dirty="0">
              <a:solidFill>
                <a:schemeClr val="lt1"/>
              </a:solidFill>
            </a:endParaRPr>
          </a:p>
        </p:txBody>
      </p:sp>
      <p:pic>
        <p:nvPicPr>
          <p:cNvPr id="5" name="Picture 4" descr="A diagram of a company's company's work&#10;&#10;Description automatically generated">
            <a:extLst>
              <a:ext uri="{FF2B5EF4-FFF2-40B4-BE49-F238E27FC236}">
                <a16:creationId xmlns:a16="http://schemas.microsoft.com/office/drawing/2014/main" id="{428FF17B-B7B1-66D9-2579-6B52685A5398}"/>
              </a:ext>
            </a:extLst>
          </p:cNvPr>
          <p:cNvPicPr>
            <a:picLocks noChangeAspect="1"/>
          </p:cNvPicPr>
          <p:nvPr/>
        </p:nvPicPr>
        <p:blipFill>
          <a:blip r:embed="rId3"/>
          <a:stretch>
            <a:fillRect/>
          </a:stretch>
        </p:blipFill>
        <p:spPr>
          <a:xfrm>
            <a:off x="-286968" y="4864"/>
            <a:ext cx="6814086" cy="5110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528"/>
    </mc:Choice>
    <mc:Fallback xmlns="">
      <p:transition spd="slow" advTm="865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6" name="Google Shape;86;p15"/>
          <p:cNvSpPr txBox="1"/>
          <p:nvPr/>
        </p:nvSpPr>
        <p:spPr>
          <a:xfrm>
            <a:off x="6235429" y="414975"/>
            <a:ext cx="2508395" cy="304080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600"/>
              </a:spcAft>
              <a:buNone/>
            </a:pPr>
            <a:r>
              <a:rPr lang="en-GB" sz="3600" dirty="0">
                <a:solidFill>
                  <a:schemeClr val="lt1"/>
                </a:solidFill>
              </a:rPr>
              <a:t>SWOT Analysis of proposed System</a:t>
            </a:r>
            <a:endParaRPr sz="3400" dirty="0">
              <a:solidFill>
                <a:schemeClr val="lt1"/>
              </a:solidFill>
            </a:endParaRPr>
          </a:p>
        </p:txBody>
      </p:sp>
      <p:pic>
        <p:nvPicPr>
          <p:cNvPr id="3" name="Picture 2" descr="A diagram of a swot&#10;&#10;Description automatically generated">
            <a:extLst>
              <a:ext uri="{FF2B5EF4-FFF2-40B4-BE49-F238E27FC236}">
                <a16:creationId xmlns:a16="http://schemas.microsoft.com/office/drawing/2014/main" id="{AE8836D2-12AD-BAC7-6448-D97D52B94B79}"/>
              </a:ext>
            </a:extLst>
          </p:cNvPr>
          <p:cNvPicPr>
            <a:picLocks noChangeAspect="1"/>
          </p:cNvPicPr>
          <p:nvPr/>
        </p:nvPicPr>
        <p:blipFill>
          <a:blip r:embed="rId3"/>
          <a:stretch>
            <a:fillRect/>
          </a:stretch>
        </p:blipFill>
        <p:spPr>
          <a:xfrm>
            <a:off x="-286966" y="0"/>
            <a:ext cx="6858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4819"/>
    </mc:Choice>
    <mc:Fallback xmlns="">
      <p:transition spd="slow" advTm="16481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p:nvPr/>
        </p:nvSpPr>
        <p:spPr>
          <a:xfrm>
            <a:off x="783217" y="497660"/>
            <a:ext cx="2198311" cy="37840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600"/>
              </a:spcAft>
              <a:buNone/>
            </a:pPr>
            <a:r>
              <a:rPr lang="en-GB" sz="3100" dirty="0">
                <a:solidFill>
                  <a:schemeClr val="lt1"/>
                </a:solidFill>
              </a:rPr>
              <a:t>SaaS, PaaS &amp; IaaS service provision analysis</a:t>
            </a:r>
            <a:endParaRPr sz="3600" dirty="0">
              <a:solidFill>
                <a:schemeClr val="lt1"/>
              </a:solidFill>
            </a:endParaRPr>
          </a:p>
        </p:txBody>
      </p:sp>
      <p:pic>
        <p:nvPicPr>
          <p:cNvPr id="3" name="Picture 2" descr="A close-up of a document&#10;&#10;Description automatically generated">
            <a:extLst>
              <a:ext uri="{FF2B5EF4-FFF2-40B4-BE49-F238E27FC236}">
                <a16:creationId xmlns:a16="http://schemas.microsoft.com/office/drawing/2014/main" id="{C2E2DE0D-C96D-CD3D-80B2-CD7620C5B733}"/>
              </a:ext>
            </a:extLst>
          </p:cNvPr>
          <p:cNvPicPr>
            <a:picLocks noChangeAspect="1"/>
          </p:cNvPicPr>
          <p:nvPr/>
        </p:nvPicPr>
        <p:blipFill rotWithShape="1">
          <a:blip r:embed="rId3"/>
          <a:srcRect l="10545" t="16927" r="2788" b="15272"/>
          <a:stretch/>
        </p:blipFill>
        <p:spPr>
          <a:xfrm>
            <a:off x="4046706" y="53097"/>
            <a:ext cx="4552545" cy="5037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73"/>
    </mc:Choice>
    <mc:Fallback xmlns="">
      <p:transition spd="slow" advTm="4427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p:nvPr/>
        </p:nvSpPr>
        <p:spPr>
          <a:xfrm>
            <a:off x="311425" y="491175"/>
            <a:ext cx="3715826" cy="224443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600"/>
              </a:spcAft>
              <a:buNone/>
            </a:pPr>
            <a:r>
              <a:rPr lang="en-GB" sz="3300" dirty="0">
                <a:solidFill>
                  <a:schemeClr val="lt1"/>
                </a:solidFill>
              </a:rPr>
              <a:t>Recommended commercial service provider</a:t>
            </a:r>
            <a:endParaRPr sz="3300" dirty="0">
              <a:solidFill>
                <a:schemeClr val="lt1"/>
              </a:solidFill>
            </a:endParaRPr>
          </a:p>
        </p:txBody>
      </p:sp>
      <p:pic>
        <p:nvPicPr>
          <p:cNvPr id="5" name="Picture 4" descr="A circular shape with different symbols&#10;&#10;Description automatically generated with medium confidence">
            <a:extLst>
              <a:ext uri="{FF2B5EF4-FFF2-40B4-BE49-F238E27FC236}">
                <a16:creationId xmlns:a16="http://schemas.microsoft.com/office/drawing/2014/main" id="{6091D62E-74AE-922D-91FB-9952323D9ECC}"/>
              </a:ext>
            </a:extLst>
          </p:cNvPr>
          <p:cNvPicPr>
            <a:picLocks noChangeAspect="1"/>
          </p:cNvPicPr>
          <p:nvPr/>
        </p:nvPicPr>
        <p:blipFill>
          <a:blip r:embed="rId3"/>
          <a:stretch>
            <a:fillRect/>
          </a:stretch>
        </p:blipFill>
        <p:spPr>
          <a:xfrm>
            <a:off x="3689075" y="163855"/>
            <a:ext cx="5143500" cy="5143500"/>
          </a:xfrm>
          <a:prstGeom prst="rect">
            <a:avLst/>
          </a:prstGeom>
        </p:spPr>
      </p:pic>
      <p:pic>
        <p:nvPicPr>
          <p:cNvPr id="9" name="Picture 8" descr="A green shopping bag with white s on it&#10;&#10;Description automatically generated">
            <a:extLst>
              <a:ext uri="{FF2B5EF4-FFF2-40B4-BE49-F238E27FC236}">
                <a16:creationId xmlns:a16="http://schemas.microsoft.com/office/drawing/2014/main" id="{9CA96C71-D6A8-C51A-0A39-07EFC9E344F7}"/>
              </a:ext>
            </a:extLst>
          </p:cNvPr>
          <p:cNvPicPr>
            <a:picLocks noChangeAspect="1"/>
          </p:cNvPicPr>
          <p:nvPr/>
        </p:nvPicPr>
        <p:blipFill>
          <a:blip r:embed="rId4"/>
          <a:stretch>
            <a:fillRect/>
          </a:stretch>
        </p:blipFill>
        <p:spPr>
          <a:xfrm>
            <a:off x="311425" y="2459456"/>
            <a:ext cx="2036308" cy="1364326"/>
          </a:xfrm>
          <a:prstGeom prst="rect">
            <a:avLst/>
          </a:prstGeom>
        </p:spPr>
      </p:pic>
      <p:pic>
        <p:nvPicPr>
          <p:cNvPr id="11" name="Picture 10" descr="A yellow text on a black background&#10;&#10;Description automatically generated">
            <a:extLst>
              <a:ext uri="{FF2B5EF4-FFF2-40B4-BE49-F238E27FC236}">
                <a16:creationId xmlns:a16="http://schemas.microsoft.com/office/drawing/2014/main" id="{F82A64D9-B9C9-A360-4C7D-D1B87AB84E50}"/>
              </a:ext>
            </a:extLst>
          </p:cNvPr>
          <p:cNvPicPr>
            <a:picLocks noChangeAspect="1"/>
          </p:cNvPicPr>
          <p:nvPr/>
        </p:nvPicPr>
        <p:blipFill>
          <a:blip r:embed="rId5"/>
          <a:stretch>
            <a:fillRect/>
          </a:stretch>
        </p:blipFill>
        <p:spPr>
          <a:xfrm>
            <a:off x="943404" y="4061965"/>
            <a:ext cx="2042809" cy="427838"/>
          </a:xfrm>
          <a:prstGeom prst="rect">
            <a:avLst/>
          </a:prstGeom>
        </p:spPr>
      </p:pic>
      <p:pic>
        <p:nvPicPr>
          <p:cNvPr id="13" name="Picture 12" descr="A red logo with a black background&#10;&#10;Description automatically generated">
            <a:extLst>
              <a:ext uri="{FF2B5EF4-FFF2-40B4-BE49-F238E27FC236}">
                <a16:creationId xmlns:a16="http://schemas.microsoft.com/office/drawing/2014/main" id="{74C553AC-E0D1-894D-934D-422FB9A52A2B}"/>
              </a:ext>
            </a:extLst>
          </p:cNvPr>
          <p:cNvPicPr>
            <a:picLocks noChangeAspect="1"/>
          </p:cNvPicPr>
          <p:nvPr/>
        </p:nvPicPr>
        <p:blipFill>
          <a:blip r:embed="rId6"/>
          <a:stretch>
            <a:fillRect/>
          </a:stretch>
        </p:blipFill>
        <p:spPr>
          <a:xfrm>
            <a:off x="1986875" y="2665630"/>
            <a:ext cx="2018310" cy="1558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104"/>
    </mc:Choice>
    <mc:Fallback xmlns="">
      <p:transition spd="slow" advTm="7910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Shape 125"/>
        <p:cNvGrpSpPr/>
        <p:nvPr/>
      </p:nvGrpSpPr>
      <p:grpSpPr>
        <a:xfrm>
          <a:off x="0" y="0"/>
          <a:ext cx="0" cy="0"/>
          <a:chOff x="0" y="0"/>
          <a:chExt cx="0" cy="0"/>
        </a:xfrm>
      </p:grpSpPr>
      <p:pic>
        <p:nvPicPr>
          <p:cNvPr id="128" name="Picture 127" descr="Calculator, pen, compass, money and a paper with graphs printed on it">
            <a:extLst>
              <a:ext uri="{FF2B5EF4-FFF2-40B4-BE49-F238E27FC236}">
                <a16:creationId xmlns:a16="http://schemas.microsoft.com/office/drawing/2014/main" id="{1C0638D6-1980-2390-9FD0-91AF58BC9CC5}"/>
              </a:ext>
            </a:extLst>
          </p:cNvPr>
          <p:cNvPicPr>
            <a:picLocks noChangeAspect="1"/>
          </p:cNvPicPr>
          <p:nvPr/>
        </p:nvPicPr>
        <p:blipFill>
          <a:blip r:embed="rId4">
            <a:alphaModFix amt="35000"/>
          </a:blip>
          <a:srcRect b="6639"/>
          <a:stretch/>
        </p:blipFill>
        <p:spPr>
          <a:xfrm>
            <a:off x="20" y="10"/>
            <a:ext cx="9143980" cy="5143490"/>
          </a:xfrm>
          <a:prstGeom prst="rect">
            <a:avLst/>
          </a:prstGeom>
        </p:spPr>
      </p:pic>
      <p:pic>
        <p:nvPicPr>
          <p:cNvPr id="3" name="Picture 2">
            <a:extLst>
              <a:ext uri="{FF2B5EF4-FFF2-40B4-BE49-F238E27FC236}">
                <a16:creationId xmlns:a16="http://schemas.microsoft.com/office/drawing/2014/main" id="{154043D0-3E14-EFE5-8717-D6EAFC14C38A}"/>
              </a:ext>
            </a:extLst>
          </p:cNvPr>
          <p:cNvPicPr>
            <a:picLocks noChangeAspect="1"/>
          </p:cNvPicPr>
          <p:nvPr/>
        </p:nvPicPr>
        <p:blipFill>
          <a:blip r:embed="rId5"/>
          <a:stretch>
            <a:fillRect/>
          </a:stretch>
        </p:blipFill>
        <p:spPr>
          <a:xfrm>
            <a:off x="355059" y="128679"/>
            <a:ext cx="5816331" cy="2687478"/>
          </a:xfrm>
          <a:prstGeom prst="rect">
            <a:avLst/>
          </a:prstGeom>
        </p:spPr>
      </p:pic>
      <p:sp>
        <p:nvSpPr>
          <p:cNvPr id="126" name="Google Shape;126;p18"/>
          <p:cNvSpPr txBox="1"/>
          <p:nvPr/>
        </p:nvSpPr>
        <p:spPr>
          <a:xfrm>
            <a:off x="-1875688" y="3875802"/>
            <a:ext cx="7080026" cy="506509"/>
          </a:xfrm>
          <a:prstGeom prst="rect">
            <a:avLst/>
          </a:prstGeom>
        </p:spPr>
        <p:txBody>
          <a:bodyPr spcFirstLastPara="1" vert="horz" lIns="91440" tIns="45720" rIns="91440" bIns="45720" rtlCol="0" anchor="b" anchorCtr="0">
            <a:normAutofit fontScale="47500" lnSpcReduction="20000"/>
          </a:bodyPr>
          <a:lstStyle/>
          <a:p>
            <a:pPr marL="0" lvl="0" indent="0" algn="ctr" defTabSz="457200">
              <a:spcBef>
                <a:spcPct val="0"/>
              </a:spcBef>
              <a:spcAft>
                <a:spcPts val="600"/>
              </a:spcAft>
            </a:pPr>
            <a:r>
              <a:rPr lang="en-US" sz="5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Cost analysis</a:t>
            </a:r>
          </a:p>
        </p:txBody>
      </p:sp>
      <p:pic>
        <p:nvPicPr>
          <p:cNvPr id="5" name="Picture 4">
            <a:extLst>
              <a:ext uri="{FF2B5EF4-FFF2-40B4-BE49-F238E27FC236}">
                <a16:creationId xmlns:a16="http://schemas.microsoft.com/office/drawing/2014/main" id="{C24599E1-CDB2-C2BF-7EC0-F36C808FBEF4}"/>
              </a:ext>
            </a:extLst>
          </p:cNvPr>
          <p:cNvPicPr>
            <a:picLocks noChangeAspect="1"/>
          </p:cNvPicPr>
          <p:nvPr/>
        </p:nvPicPr>
        <p:blipFill>
          <a:blip r:embed="rId6"/>
          <a:stretch>
            <a:fillRect/>
          </a:stretch>
        </p:blipFill>
        <p:spPr>
          <a:xfrm>
            <a:off x="3129347" y="2944826"/>
            <a:ext cx="5667416" cy="2009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479"/>
    </mc:Choice>
    <mc:Fallback xmlns="">
      <p:transition spd="slow" advTm="644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Shape 125"/>
        <p:cNvGrpSpPr/>
        <p:nvPr/>
      </p:nvGrpSpPr>
      <p:grpSpPr>
        <a:xfrm>
          <a:off x="0" y="0"/>
          <a:ext cx="0" cy="0"/>
          <a:chOff x="0" y="0"/>
          <a:chExt cx="0" cy="0"/>
        </a:xfrm>
      </p:grpSpPr>
      <p:pic>
        <p:nvPicPr>
          <p:cNvPr id="128" name="Picture 127" descr="Calculator, pen, compass, money and a paper with graphs printed on it">
            <a:extLst>
              <a:ext uri="{FF2B5EF4-FFF2-40B4-BE49-F238E27FC236}">
                <a16:creationId xmlns:a16="http://schemas.microsoft.com/office/drawing/2014/main" id="{1C0638D6-1980-2390-9FD0-91AF58BC9CC5}"/>
              </a:ext>
            </a:extLst>
          </p:cNvPr>
          <p:cNvPicPr>
            <a:picLocks noChangeAspect="1"/>
          </p:cNvPicPr>
          <p:nvPr/>
        </p:nvPicPr>
        <p:blipFill>
          <a:blip r:embed="rId4">
            <a:alphaModFix amt="35000"/>
          </a:blip>
          <a:srcRect b="6639"/>
          <a:stretch/>
        </p:blipFill>
        <p:spPr>
          <a:xfrm>
            <a:off x="20" y="10"/>
            <a:ext cx="9143980" cy="5143490"/>
          </a:xfrm>
          <a:prstGeom prst="rect">
            <a:avLst/>
          </a:prstGeom>
        </p:spPr>
      </p:pic>
      <p:sp>
        <p:nvSpPr>
          <p:cNvPr id="126" name="Google Shape;126;p18"/>
          <p:cNvSpPr txBox="1"/>
          <p:nvPr/>
        </p:nvSpPr>
        <p:spPr>
          <a:xfrm>
            <a:off x="-1875688" y="3875802"/>
            <a:ext cx="7080026" cy="506509"/>
          </a:xfrm>
          <a:prstGeom prst="rect">
            <a:avLst/>
          </a:prstGeom>
        </p:spPr>
        <p:txBody>
          <a:bodyPr spcFirstLastPara="1" vert="horz" lIns="91440" tIns="45720" rIns="91440" bIns="45720" rtlCol="0" anchor="b" anchorCtr="0">
            <a:normAutofit fontScale="47500" lnSpcReduction="20000"/>
          </a:bodyPr>
          <a:lstStyle/>
          <a:p>
            <a:pPr marL="0" lvl="0" indent="0" algn="ctr" defTabSz="457200">
              <a:spcBef>
                <a:spcPct val="0"/>
              </a:spcBef>
              <a:spcAft>
                <a:spcPts val="600"/>
              </a:spcAft>
            </a:pPr>
            <a:r>
              <a:rPr lang="en-US" sz="5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Cost analysis</a:t>
            </a:r>
          </a:p>
        </p:txBody>
      </p:sp>
      <p:pic>
        <p:nvPicPr>
          <p:cNvPr id="4" name="Picture 3">
            <a:extLst>
              <a:ext uri="{FF2B5EF4-FFF2-40B4-BE49-F238E27FC236}">
                <a16:creationId xmlns:a16="http://schemas.microsoft.com/office/drawing/2014/main" id="{00BEA9F9-6283-712B-FAFF-A398CCEFE5E3}"/>
              </a:ext>
            </a:extLst>
          </p:cNvPr>
          <p:cNvPicPr>
            <a:picLocks noChangeAspect="1"/>
          </p:cNvPicPr>
          <p:nvPr/>
        </p:nvPicPr>
        <p:blipFill>
          <a:blip r:embed="rId5"/>
          <a:stretch>
            <a:fillRect/>
          </a:stretch>
        </p:blipFill>
        <p:spPr>
          <a:xfrm>
            <a:off x="2868563" y="2256817"/>
            <a:ext cx="5967415" cy="2701466"/>
          </a:xfrm>
          <a:prstGeom prst="rect">
            <a:avLst/>
          </a:prstGeom>
        </p:spPr>
      </p:pic>
      <p:pic>
        <p:nvPicPr>
          <p:cNvPr id="7" name="Picture 6">
            <a:extLst>
              <a:ext uri="{FF2B5EF4-FFF2-40B4-BE49-F238E27FC236}">
                <a16:creationId xmlns:a16="http://schemas.microsoft.com/office/drawing/2014/main" id="{C398EA6D-2C39-FE07-D4BF-213DB0488EDC}"/>
              </a:ext>
            </a:extLst>
          </p:cNvPr>
          <p:cNvPicPr>
            <a:picLocks noChangeAspect="1"/>
          </p:cNvPicPr>
          <p:nvPr/>
        </p:nvPicPr>
        <p:blipFill>
          <a:blip r:embed="rId6"/>
          <a:stretch>
            <a:fillRect/>
          </a:stretch>
        </p:blipFill>
        <p:spPr>
          <a:xfrm>
            <a:off x="283092" y="277231"/>
            <a:ext cx="6025296" cy="1802288"/>
          </a:xfrm>
          <a:prstGeom prst="rect">
            <a:avLst/>
          </a:prstGeom>
        </p:spPr>
      </p:pic>
      <p:sp>
        <p:nvSpPr>
          <p:cNvPr id="2" name="Rectangle 1">
            <a:extLst>
              <a:ext uri="{FF2B5EF4-FFF2-40B4-BE49-F238E27FC236}">
                <a16:creationId xmlns:a16="http://schemas.microsoft.com/office/drawing/2014/main" id="{16AD2CD1-6F9B-8F24-CF56-86C9A14F8B98}"/>
              </a:ext>
            </a:extLst>
          </p:cNvPr>
          <p:cNvSpPr/>
          <p:nvPr/>
        </p:nvSpPr>
        <p:spPr>
          <a:xfrm>
            <a:off x="6591235" y="438056"/>
            <a:ext cx="2269917" cy="1560759"/>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l"/>
            <a:endParaRPr lang="en-GB" sz="700" b="0" i="0" u="none" strike="noStrike" baseline="0" dirty="0">
              <a:solidFill>
                <a:schemeClr val="tx1"/>
              </a:solidFill>
              <a:latin typeface="Times New Roman" panose="02020603050405020304" pitchFamily="18" charset="0"/>
            </a:endParaRPr>
          </a:p>
          <a:p>
            <a:r>
              <a:rPr lang="en-GB" sz="700" b="0" i="0" u="none" strike="noStrike" baseline="0" dirty="0">
                <a:solidFill>
                  <a:schemeClr val="tx1"/>
                </a:solidFill>
                <a:latin typeface="Times New Roman" panose="02020603050405020304" pitchFamily="18" charset="0"/>
              </a:rPr>
              <a:t> </a:t>
            </a:r>
            <a:r>
              <a:rPr lang="en-GB" sz="700" b="0" i="1" u="none" strike="noStrike" baseline="0" dirty="0">
                <a:solidFill>
                  <a:schemeClr val="tx1"/>
                </a:solidFill>
                <a:latin typeface="Times New Roman" panose="02020603050405020304" pitchFamily="18" charset="0"/>
              </a:rPr>
              <a:t>Note: All calculations are based on the following assumptions:</a:t>
            </a:r>
            <a:r>
              <a:rPr lang="en-GB" sz="700" b="0" i="0" u="none" strike="noStrike" baseline="0" dirty="0">
                <a:solidFill>
                  <a:schemeClr val="tx1"/>
                </a:solidFill>
                <a:latin typeface="Times New Roman" panose="02020603050405020304" pitchFamily="18" charset="0"/>
              </a:rPr>
              <a:t>	</a:t>
            </a:r>
          </a:p>
          <a:p>
            <a:r>
              <a:rPr lang="en-GB" sz="700" b="0" i="1" u="none" strike="noStrike" baseline="0" dirty="0">
                <a:solidFill>
                  <a:schemeClr val="tx1"/>
                </a:solidFill>
                <a:latin typeface="Times New Roman" panose="02020603050405020304" pitchFamily="18" charset="0"/>
              </a:rPr>
              <a:t>(1) Currency: 1 USD = 0.78 GBP (2) Company Structure: approximately 200 users (IT and Programmer/Database Support Personnel: 58 users, Marketing and Fundraising: 120 users, HR: 15 users, Management: 10 users (3) System Requirements and Specifications: CPU: 8-16 vCPU, RAM: 32-64 GB RAM, Storage: 1 TB SSD, Network Bandwidth: High. Virtual Machines: D16s_v4 (16 vCPU, 64 GB RAM), Number of VMs: 5. SQL Server Containers (Primary and Secondary Containers: 8 vCPU, 32 GB RAM; Backup Containers: 4 vCPU, 16 GB RAM), Azure Virtual Machines: VM Instance: D16s_v4 (16 vCPU, 64 GB RAM)</a:t>
            </a:r>
            <a:r>
              <a:rPr lang="en-GB" sz="700" b="0" i="0" u="none" strike="noStrike" baseline="0" dirty="0">
                <a:solidFill>
                  <a:schemeClr val="tx1"/>
                </a:solidFill>
                <a:latin typeface="Times New Roman" panose="02020603050405020304" pitchFamily="18" charset="0"/>
              </a:rPr>
              <a:t>	</a:t>
            </a:r>
          </a:p>
          <a:p>
            <a:pPr algn="ctr"/>
            <a:endParaRPr lang="en-GB" sz="700" dirty="0">
              <a:solidFill>
                <a:schemeClr val="tx1"/>
              </a:solidFill>
            </a:endParaRPr>
          </a:p>
        </p:txBody>
      </p:sp>
    </p:spTree>
    <p:extLst>
      <p:ext uri="{BB962C8B-B14F-4D97-AF65-F5344CB8AC3E}">
        <p14:creationId xmlns:p14="http://schemas.microsoft.com/office/powerpoint/2010/main" val="1279342809"/>
      </p:ext>
    </p:extLst>
  </p:cSld>
  <p:clrMapOvr>
    <a:masterClrMapping/>
  </p:clrMapOvr>
  <mc:AlternateContent xmlns:mc="http://schemas.openxmlformats.org/markup-compatibility/2006" xmlns:p14="http://schemas.microsoft.com/office/powerpoint/2010/main">
    <mc:Choice Requires="p14">
      <p:transition spd="slow" p14:dur="2000" advTm="83555"/>
    </mc:Choice>
    <mc:Fallback xmlns="">
      <p:transition spd="slow" advTm="835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8" name="Google Shape;138;p19"/>
          <p:cNvSpPr txBox="1"/>
          <p:nvPr/>
        </p:nvSpPr>
        <p:spPr>
          <a:xfrm>
            <a:off x="311425" y="414975"/>
            <a:ext cx="84324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600"/>
              </a:spcAft>
              <a:buNone/>
            </a:pPr>
            <a:r>
              <a:rPr lang="en-GB" sz="2900" dirty="0" err="1">
                <a:solidFill>
                  <a:schemeClr val="lt1"/>
                </a:solidFill>
              </a:rPr>
              <a:t>INaaS</a:t>
            </a:r>
            <a:r>
              <a:rPr lang="en-GB" sz="2900" dirty="0">
                <a:solidFill>
                  <a:schemeClr val="lt1"/>
                </a:solidFill>
              </a:rPr>
              <a:t> &amp; </a:t>
            </a:r>
            <a:r>
              <a:rPr lang="en-GB" sz="2900" dirty="0" err="1">
                <a:solidFill>
                  <a:schemeClr val="lt1"/>
                </a:solidFill>
              </a:rPr>
              <a:t>BPaaS</a:t>
            </a:r>
            <a:r>
              <a:rPr lang="en-GB" sz="2900" dirty="0">
                <a:solidFill>
                  <a:schemeClr val="lt1"/>
                </a:solidFill>
              </a:rPr>
              <a:t> services &amp; development analysis</a:t>
            </a:r>
            <a:endParaRPr sz="3100" dirty="0">
              <a:solidFill>
                <a:schemeClr val="lt1"/>
              </a:solidFill>
            </a:endParaRPr>
          </a:p>
        </p:txBody>
      </p:sp>
      <p:pic>
        <p:nvPicPr>
          <p:cNvPr id="3" name="Picture 2" descr="A blue and black logo&#10;&#10;Description automatically generated">
            <a:extLst>
              <a:ext uri="{FF2B5EF4-FFF2-40B4-BE49-F238E27FC236}">
                <a16:creationId xmlns:a16="http://schemas.microsoft.com/office/drawing/2014/main" id="{18F5E8D9-DD37-3CB8-4C06-31DACAD19584}"/>
              </a:ext>
            </a:extLst>
          </p:cNvPr>
          <p:cNvPicPr>
            <a:picLocks noChangeAspect="1"/>
          </p:cNvPicPr>
          <p:nvPr/>
        </p:nvPicPr>
        <p:blipFill>
          <a:blip r:embed="rId3"/>
          <a:stretch>
            <a:fillRect/>
          </a:stretch>
        </p:blipFill>
        <p:spPr>
          <a:xfrm>
            <a:off x="2325911" y="1225288"/>
            <a:ext cx="1547736" cy="1547736"/>
          </a:xfrm>
          <a:prstGeom prst="rect">
            <a:avLst/>
          </a:prstGeom>
        </p:spPr>
      </p:pic>
      <p:pic>
        <p:nvPicPr>
          <p:cNvPr id="5" name="Picture 4" descr="A blue lightning bolt in a black square&#10;&#10;Description automatically generated">
            <a:extLst>
              <a:ext uri="{FF2B5EF4-FFF2-40B4-BE49-F238E27FC236}">
                <a16:creationId xmlns:a16="http://schemas.microsoft.com/office/drawing/2014/main" id="{68AD1E02-1BB3-0C4F-800B-41995622330A}"/>
              </a:ext>
            </a:extLst>
          </p:cNvPr>
          <p:cNvPicPr>
            <a:picLocks noChangeAspect="1"/>
          </p:cNvPicPr>
          <p:nvPr/>
        </p:nvPicPr>
        <p:blipFill>
          <a:blip r:embed="rId4"/>
          <a:stretch>
            <a:fillRect/>
          </a:stretch>
        </p:blipFill>
        <p:spPr>
          <a:xfrm>
            <a:off x="651606" y="2284298"/>
            <a:ext cx="977452" cy="977452"/>
          </a:xfrm>
          <a:prstGeom prst="rect">
            <a:avLst/>
          </a:prstGeom>
        </p:spPr>
      </p:pic>
      <p:pic>
        <p:nvPicPr>
          <p:cNvPr id="7" name="Picture 6" descr="A black background with text&#10;&#10;Description automatically generated">
            <a:extLst>
              <a:ext uri="{FF2B5EF4-FFF2-40B4-BE49-F238E27FC236}">
                <a16:creationId xmlns:a16="http://schemas.microsoft.com/office/drawing/2014/main" id="{A0C1FBD9-0BAD-7DA0-35CA-B2F37111DA44}"/>
              </a:ext>
            </a:extLst>
          </p:cNvPr>
          <p:cNvPicPr>
            <a:picLocks noChangeAspect="1"/>
          </p:cNvPicPr>
          <p:nvPr/>
        </p:nvPicPr>
        <p:blipFill>
          <a:blip r:embed="rId5"/>
          <a:stretch>
            <a:fillRect/>
          </a:stretch>
        </p:blipFill>
        <p:spPr>
          <a:xfrm>
            <a:off x="4708760" y="1488327"/>
            <a:ext cx="3312268" cy="978460"/>
          </a:xfrm>
          <a:prstGeom prst="rect">
            <a:avLst/>
          </a:prstGeom>
        </p:spPr>
      </p:pic>
      <p:pic>
        <p:nvPicPr>
          <p:cNvPr id="9" name="Picture 8" descr="A logo for a service cloud&#10;&#10;Description automatically generated">
            <a:extLst>
              <a:ext uri="{FF2B5EF4-FFF2-40B4-BE49-F238E27FC236}">
                <a16:creationId xmlns:a16="http://schemas.microsoft.com/office/drawing/2014/main" id="{B2F60D7E-855B-49D8-01F8-65D3F90A681B}"/>
              </a:ext>
            </a:extLst>
          </p:cNvPr>
          <p:cNvPicPr>
            <a:picLocks noChangeAspect="1"/>
          </p:cNvPicPr>
          <p:nvPr/>
        </p:nvPicPr>
        <p:blipFill>
          <a:blip r:embed="rId6"/>
          <a:stretch>
            <a:fillRect/>
          </a:stretch>
        </p:blipFill>
        <p:spPr>
          <a:xfrm>
            <a:off x="4110742" y="2594029"/>
            <a:ext cx="2160756" cy="2160756"/>
          </a:xfrm>
          <a:prstGeom prst="rect">
            <a:avLst/>
          </a:prstGeom>
        </p:spPr>
      </p:pic>
      <p:pic>
        <p:nvPicPr>
          <p:cNvPr id="11" name="Picture 10" descr="A blue and black sign&#10;&#10;Description automatically generated">
            <a:extLst>
              <a:ext uri="{FF2B5EF4-FFF2-40B4-BE49-F238E27FC236}">
                <a16:creationId xmlns:a16="http://schemas.microsoft.com/office/drawing/2014/main" id="{D5B9D85F-A170-DD8C-2297-F5F3AA5D875D}"/>
              </a:ext>
            </a:extLst>
          </p:cNvPr>
          <p:cNvPicPr>
            <a:picLocks noChangeAspect="1"/>
          </p:cNvPicPr>
          <p:nvPr/>
        </p:nvPicPr>
        <p:blipFill>
          <a:blip r:embed="rId7"/>
          <a:stretch>
            <a:fillRect/>
          </a:stretch>
        </p:blipFill>
        <p:spPr>
          <a:xfrm>
            <a:off x="6397303" y="2803043"/>
            <a:ext cx="2355879" cy="458707"/>
          </a:xfrm>
          <a:prstGeom prst="rect">
            <a:avLst/>
          </a:prstGeom>
        </p:spPr>
      </p:pic>
      <p:pic>
        <p:nvPicPr>
          <p:cNvPr id="13" name="Picture 12" descr="A yellow text on a black background&#10;&#10;Description automatically generated">
            <a:extLst>
              <a:ext uri="{FF2B5EF4-FFF2-40B4-BE49-F238E27FC236}">
                <a16:creationId xmlns:a16="http://schemas.microsoft.com/office/drawing/2014/main" id="{5F4F824D-5820-145C-A94B-990D4D378C14}"/>
              </a:ext>
            </a:extLst>
          </p:cNvPr>
          <p:cNvPicPr>
            <a:picLocks noChangeAspect="1"/>
          </p:cNvPicPr>
          <p:nvPr/>
        </p:nvPicPr>
        <p:blipFill>
          <a:blip r:embed="rId8"/>
          <a:stretch>
            <a:fillRect/>
          </a:stretch>
        </p:blipFill>
        <p:spPr>
          <a:xfrm>
            <a:off x="1770434" y="3661073"/>
            <a:ext cx="1940668" cy="514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589"/>
    </mc:Choice>
    <mc:Fallback xmlns="">
      <p:transition spd="slow" advTm="10358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47"/>
        <p:cNvGrpSpPr/>
        <p:nvPr/>
      </p:nvGrpSpPr>
      <p:grpSpPr>
        <a:xfrm>
          <a:off x="0" y="0"/>
          <a:ext cx="0" cy="0"/>
          <a:chOff x="0" y="0"/>
          <a:chExt cx="0" cy="0"/>
        </a:xfrm>
      </p:grpSpPr>
      <p:pic>
        <p:nvPicPr>
          <p:cNvPr id="151" name="Picture 150" descr="One glowing fluorescent bulb amonst unlit incandescent bulbs">
            <a:extLst>
              <a:ext uri="{FF2B5EF4-FFF2-40B4-BE49-F238E27FC236}">
                <a16:creationId xmlns:a16="http://schemas.microsoft.com/office/drawing/2014/main" id="{6D0855E2-67F7-BCDE-0B74-8F4ECF28C428}"/>
              </a:ext>
            </a:extLst>
          </p:cNvPr>
          <p:cNvPicPr>
            <a:picLocks noChangeAspect="1"/>
          </p:cNvPicPr>
          <p:nvPr/>
        </p:nvPicPr>
        <p:blipFill>
          <a:blip r:embed="rId4"/>
          <a:srcRect t="10383" b="14617"/>
          <a:stretch/>
        </p:blipFill>
        <p:spPr>
          <a:xfrm>
            <a:off x="20" y="10"/>
            <a:ext cx="9143980" cy="5143490"/>
          </a:xfrm>
          <a:prstGeom prst="rect">
            <a:avLst/>
          </a:prstGeom>
        </p:spPr>
      </p:pic>
      <p:sp useBgFill="1">
        <p:nvSpPr>
          <p:cNvPr id="16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5570164" y="334037"/>
            <a:ext cx="1496683" cy="5650990"/>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Google Shape;148;p20"/>
          <p:cNvSpPr txBox="1"/>
          <p:nvPr/>
        </p:nvSpPr>
        <p:spPr>
          <a:xfrm>
            <a:off x="4096261" y="2622430"/>
            <a:ext cx="4827078" cy="854015"/>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600"/>
              </a:spcAft>
            </a:pPr>
            <a:r>
              <a:rPr lang="en-US" sz="33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Sustainability Discussion</a:t>
            </a:r>
          </a:p>
        </p:txBody>
      </p:sp>
      <p:sp>
        <p:nvSpPr>
          <p:cNvPr id="149" name="Google Shape;149;p20"/>
          <p:cNvSpPr/>
          <p:nvPr/>
        </p:nvSpPr>
        <p:spPr>
          <a:xfrm>
            <a:off x="4096261" y="3411747"/>
            <a:ext cx="4827078" cy="401128"/>
          </a:xfrm>
          <a:prstGeom prst="cloud">
            <a:avLst/>
          </a:prstGeom>
        </p:spPr>
        <p:txBody>
          <a:bodyPr spcFirstLastPara="1" vert="horz" lIns="91440" tIns="45720" rIns="91440" bIns="45720" rtlCol="0" anchor="t" anchorCtr="0">
            <a:normAutofit/>
          </a:bodyPr>
          <a:lstStyle/>
          <a:p>
            <a:pPr lvl="0" defTabSz="457200">
              <a:lnSpc>
                <a:spcPct val="90000"/>
              </a:lnSpc>
              <a:spcBef>
                <a:spcPct val="20000"/>
              </a:spcBef>
              <a:spcAft>
                <a:spcPts val="600"/>
              </a:spcAft>
              <a:buClr>
                <a:schemeClr val="tx2"/>
              </a:buClr>
              <a:buSzPct val="70000"/>
            </a:pPr>
            <a:r>
              <a:rPr lang="en-US" sz="500" kern="1200">
                <a:ln>
                  <a:solidFill>
                    <a:schemeClr val="bg1">
                      <a:lumMod val="75000"/>
                      <a:lumOff val="25000"/>
                      <a:alpha val="10000"/>
                    </a:schemeClr>
                  </a:solidFill>
                </a:ln>
                <a:solidFill>
                  <a:srgbClr val="8E9C1D"/>
                </a:solidFill>
                <a:effectLst>
                  <a:outerShdw blurRad="9525" dist="25400" dir="14640000" algn="tl" rotWithShape="0">
                    <a:schemeClr val="bg1">
                      <a:alpha val="30000"/>
                    </a:schemeClr>
                  </a:outerShdw>
                </a:effectLst>
                <a:latin typeface="+mn-lt"/>
                <a:ea typeface="+mn-ea"/>
                <a:cs typeface="+mn-cs"/>
              </a:rPr>
              <a:t>?</a:t>
            </a:r>
          </a:p>
        </p:txBody>
      </p:sp>
      <p:sp>
        <p:nvSpPr>
          <p:cNvPr id="3" name="Rectangle 1">
            <a:extLst>
              <a:ext uri="{FF2B5EF4-FFF2-40B4-BE49-F238E27FC236}">
                <a16:creationId xmlns:a16="http://schemas.microsoft.com/office/drawing/2014/main" id="{D1EB7EE5-99B8-D2CD-7A26-994443ED7852}"/>
              </a:ext>
            </a:extLst>
          </p:cNvPr>
          <p:cNvSpPr>
            <a:spLocks noChangeArrowheads="1"/>
          </p:cNvSpPr>
          <p:nvPr/>
        </p:nvSpPr>
        <p:spPr bwMode="auto">
          <a:xfrm>
            <a:off x="147082" y="-30479"/>
            <a:ext cx="66026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Initiatives to minimize environmental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Innovative solutions like underwater data centers.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Goals to be carbon negative by 2030 and offset all historical emissions by 2050.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Investments in renewable energy and reduction strategies.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Discussion on the challenges of complete environmental friendliness.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Importance of continuous improvement and industry leadership. </a:t>
            </a:r>
          </a:p>
        </p:txBody>
      </p:sp>
    </p:spTree>
  </p:cSld>
  <p:clrMapOvr>
    <a:masterClrMapping/>
  </p:clrMapOvr>
  <mc:AlternateContent xmlns:mc="http://schemas.openxmlformats.org/markup-compatibility/2006" xmlns:p14="http://schemas.microsoft.com/office/powerpoint/2010/main">
    <mc:Choice Requires="p14">
      <p:transition spd="slow" p14:dur="2000" advTm="105544"/>
    </mc:Choice>
    <mc:Fallback xmlns="">
      <p:transition spd="slow" advTm="105544"/>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1665</TotalTime>
  <Words>3308</Words>
  <Application>Microsoft Office PowerPoint</Application>
  <PresentationFormat>On-screen Show (16:9)</PresentationFormat>
  <Paragraphs>84</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Calisto MT</vt:lpstr>
      <vt:lpstr>Arial</vt:lpstr>
      <vt:lpstr>Calibri</vt:lpstr>
      <vt:lpstr>Aptos</vt:lpstr>
      <vt:lpstr>Wingdings 2</vt:lpstr>
      <vt:lpstr>Times New Roman</vt:lpstr>
      <vt:lpstr>Calibri Light</vt:lpstr>
      <vt:lpstr>Custom Design</vt:lpstr>
      <vt:lpstr>Slate</vt:lpstr>
      <vt:lpstr>Christian Volunteer Services (CVS) Analysis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proposed plans of the CVS’s migration to cloud-based infrastructure.</dc:title>
  <dc:creator>Ahsan Kazmi</dc:creator>
  <cp:lastModifiedBy>Idil Ersudas</cp:lastModifiedBy>
  <cp:revision>9</cp:revision>
  <dcterms:modified xsi:type="dcterms:W3CDTF">2024-08-01T07:59:43Z</dcterms:modified>
</cp:coreProperties>
</file>